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ontserrat Semi-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270" y="3059192"/>
            <a:ext cx="17015460" cy="1843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6E152E"/>
                </a:solidFill>
                <a:latin typeface="Montserrat Semi-Bold"/>
              </a:rPr>
              <a:t>SERVICIO DE</a:t>
            </a:r>
          </a:p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6E152E"/>
                </a:solidFill>
                <a:latin typeface="Montserrat Semi-Bold"/>
              </a:rPr>
              <a:t>PROTECCIÓN FEDERAL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6270" y="5533310"/>
            <a:ext cx="17015460" cy="1402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4"/>
              </a:lnSpc>
            </a:pPr>
            <a:r>
              <a:rPr lang="en-US" sz="3600">
                <a:solidFill>
                  <a:srgbClr val="BC945A"/>
                </a:solidFill>
                <a:latin typeface="Montserrat Semi-Bold"/>
              </a:rPr>
              <a:t>Política de Transparencia, Gobierno Abierto y Datos Personales de la</a:t>
            </a:r>
          </a:p>
          <a:p>
            <a:pPr algn="ctr">
              <a:lnSpc>
                <a:spcPts val="2124"/>
              </a:lnSpc>
            </a:pPr>
            <a:endParaRPr lang="en-US" sz="3600">
              <a:solidFill>
                <a:srgbClr val="BC945A"/>
              </a:solidFill>
              <a:latin typeface="Montserrat Semi-Bold"/>
            </a:endParaRPr>
          </a:p>
          <a:p>
            <a:pPr algn="ctr">
              <a:lnSpc>
                <a:spcPts val="2124"/>
              </a:lnSpc>
            </a:pPr>
            <a:r>
              <a:rPr lang="en-US" sz="3600">
                <a:solidFill>
                  <a:srgbClr val="BC945A"/>
                </a:solidFill>
                <a:latin typeface="Montserrat Semi-Bold"/>
              </a:rPr>
              <a:t>Administración Pública Federal</a:t>
            </a:r>
          </a:p>
          <a:p>
            <a:pPr algn="ctr">
              <a:lnSpc>
                <a:spcPts val="2124"/>
              </a:lnSpc>
            </a:pPr>
            <a:endParaRPr lang="en-US" sz="3600">
              <a:solidFill>
                <a:srgbClr val="BC945A"/>
              </a:solidFill>
              <a:latin typeface="Montserrat Semi-Bold"/>
            </a:endParaRPr>
          </a:p>
          <a:p>
            <a:pPr algn="ctr">
              <a:lnSpc>
                <a:spcPts val="2124"/>
              </a:lnSpc>
            </a:pPr>
            <a:r>
              <a:rPr lang="en-US" sz="3600">
                <a:solidFill>
                  <a:srgbClr val="BC945A"/>
                </a:solidFill>
                <a:latin typeface="Montserrat Semi-Bold"/>
              </a:rPr>
              <a:t>septiembre 2023 - enero 2024</a:t>
            </a:r>
          </a:p>
        </p:txBody>
      </p:sp>
      <p:sp>
        <p:nvSpPr>
          <p:cNvPr id="5" name="Freeform 5"/>
          <p:cNvSpPr/>
          <p:nvPr/>
        </p:nvSpPr>
        <p:spPr>
          <a:xfrm>
            <a:off x="5141456" y="8336139"/>
            <a:ext cx="10697130" cy="1256913"/>
          </a:xfrm>
          <a:custGeom>
            <a:avLst/>
            <a:gdLst/>
            <a:ahLst/>
            <a:cxnLst/>
            <a:rect l="l" t="t" r="r" b="b"/>
            <a:pathLst>
              <a:path w="10697130" h="1256913">
                <a:moveTo>
                  <a:pt x="0" y="0"/>
                </a:moveTo>
                <a:lnTo>
                  <a:pt x="10697130" y="0"/>
                </a:lnTo>
                <a:lnTo>
                  <a:pt x="10697130" y="1256913"/>
                </a:lnTo>
                <a:lnTo>
                  <a:pt x="0" y="1256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336280" y="4037458"/>
            <a:ext cx="8923020" cy="938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>
                <a:solidFill>
                  <a:srgbClr val="6E152E"/>
                </a:solidFill>
                <a:latin typeface="Montserrat Semi-Bold"/>
              </a:rPr>
              <a:t>TORNEO DE BOX</a:t>
            </a:r>
          </a:p>
        </p:txBody>
      </p:sp>
      <p:sp>
        <p:nvSpPr>
          <p:cNvPr id="4" name="Freeform 4"/>
          <p:cNvSpPr/>
          <p:nvPr/>
        </p:nvSpPr>
        <p:spPr>
          <a:xfrm>
            <a:off x="7276749" y="422533"/>
            <a:ext cx="9126286" cy="1072339"/>
          </a:xfrm>
          <a:custGeom>
            <a:avLst/>
            <a:gdLst/>
            <a:ahLst/>
            <a:cxnLst/>
            <a:rect l="l" t="t" r="r" b="b"/>
            <a:pathLst>
              <a:path w="9126286" h="1072339">
                <a:moveTo>
                  <a:pt x="0" y="0"/>
                </a:moveTo>
                <a:lnTo>
                  <a:pt x="9126286" y="0"/>
                </a:lnTo>
                <a:lnTo>
                  <a:pt x="9126286" y="1072339"/>
                </a:lnTo>
                <a:lnTo>
                  <a:pt x="0" y="1072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45024" y="355199"/>
            <a:ext cx="5004657" cy="588047"/>
          </a:xfrm>
          <a:custGeom>
            <a:avLst/>
            <a:gdLst/>
            <a:ahLst/>
            <a:cxnLst/>
            <a:rect l="l" t="t" r="r" b="b"/>
            <a:pathLst>
              <a:path w="5004657" h="588047">
                <a:moveTo>
                  <a:pt x="0" y="0"/>
                </a:moveTo>
                <a:lnTo>
                  <a:pt x="5004657" y="0"/>
                </a:lnTo>
                <a:lnTo>
                  <a:pt x="5004657" y="588047"/>
                </a:lnTo>
                <a:lnTo>
                  <a:pt x="0" y="588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1840" y="3042633"/>
            <a:ext cx="6157207" cy="4395349"/>
          </a:xfrm>
          <a:custGeom>
            <a:avLst/>
            <a:gdLst/>
            <a:ahLst/>
            <a:cxnLst/>
            <a:rect l="l" t="t" r="r" b="b"/>
            <a:pathLst>
              <a:path w="6157207" h="4395349">
                <a:moveTo>
                  <a:pt x="0" y="0"/>
                </a:moveTo>
                <a:lnTo>
                  <a:pt x="6157207" y="0"/>
                </a:lnTo>
                <a:lnTo>
                  <a:pt x="6157207" y="4395349"/>
                </a:lnTo>
                <a:lnTo>
                  <a:pt x="0" y="43953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208" t="-15230" r="-8093" b="-645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1592" y="3042633"/>
            <a:ext cx="5897912" cy="4395349"/>
          </a:xfrm>
          <a:custGeom>
            <a:avLst/>
            <a:gdLst/>
            <a:ahLst/>
            <a:cxnLst/>
            <a:rect l="l" t="t" r="r" b="b"/>
            <a:pathLst>
              <a:path w="5897912" h="4395349">
                <a:moveTo>
                  <a:pt x="0" y="0"/>
                </a:moveTo>
                <a:lnTo>
                  <a:pt x="5897912" y="0"/>
                </a:lnTo>
                <a:lnTo>
                  <a:pt x="5897912" y="4395349"/>
                </a:lnTo>
                <a:lnTo>
                  <a:pt x="0" y="43953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892" r="-589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18494" y="3042633"/>
            <a:ext cx="5969506" cy="4443754"/>
          </a:xfrm>
          <a:custGeom>
            <a:avLst/>
            <a:gdLst/>
            <a:ahLst/>
            <a:cxnLst/>
            <a:rect l="l" t="t" r="r" b="b"/>
            <a:pathLst>
              <a:path w="5969506" h="4443754">
                <a:moveTo>
                  <a:pt x="0" y="0"/>
                </a:moveTo>
                <a:lnTo>
                  <a:pt x="5969506" y="0"/>
                </a:lnTo>
                <a:lnTo>
                  <a:pt x="5969506" y="4443754"/>
                </a:lnTo>
                <a:lnTo>
                  <a:pt x="0" y="44437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830" r="-583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428066" y="9083454"/>
            <a:ext cx="6190852" cy="384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78"/>
              </a:lnSpc>
            </a:pPr>
            <a:r>
              <a:rPr lang="en-US" sz="2758">
                <a:solidFill>
                  <a:srgbClr val="6E152E"/>
                </a:solidFill>
                <a:latin typeface="Montserrat Semi-Bold"/>
              </a:rPr>
              <a:t>TORNEO DE BOX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336280" y="2227708"/>
            <a:ext cx="8923020" cy="2748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28"/>
              </a:lnSpc>
            </a:pPr>
            <a:r>
              <a:rPr lang="en-US" sz="6600">
                <a:solidFill>
                  <a:srgbClr val="6E152E"/>
                </a:solidFill>
                <a:latin typeface="Montserrat Semi-Bold"/>
              </a:rPr>
              <a:t>DEVELACIÓN DE </a:t>
            </a:r>
          </a:p>
          <a:p>
            <a:pPr algn="l">
              <a:lnSpc>
                <a:spcPts val="7128"/>
              </a:lnSpc>
            </a:pPr>
            <a:r>
              <a:rPr lang="en-US" sz="6600">
                <a:solidFill>
                  <a:srgbClr val="6E152E"/>
                </a:solidFill>
                <a:latin typeface="Montserrat Semi-Bold"/>
              </a:rPr>
              <a:t>BILLETE DE LOTERÍA</a:t>
            </a:r>
          </a:p>
        </p:txBody>
      </p:sp>
      <p:sp>
        <p:nvSpPr>
          <p:cNvPr id="4" name="Freeform 4"/>
          <p:cNvSpPr/>
          <p:nvPr/>
        </p:nvSpPr>
        <p:spPr>
          <a:xfrm>
            <a:off x="7276749" y="422533"/>
            <a:ext cx="9126286" cy="1072339"/>
          </a:xfrm>
          <a:custGeom>
            <a:avLst/>
            <a:gdLst/>
            <a:ahLst/>
            <a:cxnLst/>
            <a:rect l="l" t="t" r="r" b="b"/>
            <a:pathLst>
              <a:path w="9126286" h="1072339">
                <a:moveTo>
                  <a:pt x="0" y="0"/>
                </a:moveTo>
                <a:lnTo>
                  <a:pt x="9126286" y="0"/>
                </a:lnTo>
                <a:lnTo>
                  <a:pt x="9126286" y="1072339"/>
                </a:lnTo>
                <a:lnTo>
                  <a:pt x="0" y="1072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45024" y="355199"/>
            <a:ext cx="5004657" cy="588047"/>
          </a:xfrm>
          <a:custGeom>
            <a:avLst/>
            <a:gdLst/>
            <a:ahLst/>
            <a:cxnLst/>
            <a:rect l="l" t="t" r="r" b="b"/>
            <a:pathLst>
              <a:path w="5004657" h="588047">
                <a:moveTo>
                  <a:pt x="0" y="0"/>
                </a:moveTo>
                <a:lnTo>
                  <a:pt x="5004657" y="0"/>
                </a:lnTo>
                <a:lnTo>
                  <a:pt x="5004657" y="588047"/>
                </a:lnTo>
                <a:lnTo>
                  <a:pt x="0" y="588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3042633"/>
            <a:ext cx="5860465" cy="4395349"/>
          </a:xfrm>
          <a:custGeom>
            <a:avLst/>
            <a:gdLst/>
            <a:ahLst/>
            <a:cxnLst/>
            <a:rect l="l" t="t" r="r" b="b"/>
            <a:pathLst>
              <a:path w="5860465" h="4395349">
                <a:moveTo>
                  <a:pt x="0" y="0"/>
                </a:moveTo>
                <a:lnTo>
                  <a:pt x="5860465" y="0"/>
                </a:lnTo>
                <a:lnTo>
                  <a:pt x="5860465" y="4395349"/>
                </a:lnTo>
                <a:lnTo>
                  <a:pt x="0" y="43953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50" r="-625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1592" y="3042633"/>
            <a:ext cx="5897912" cy="4395349"/>
          </a:xfrm>
          <a:custGeom>
            <a:avLst/>
            <a:gdLst/>
            <a:ahLst/>
            <a:cxnLst/>
            <a:rect l="l" t="t" r="r" b="b"/>
            <a:pathLst>
              <a:path w="5897912" h="4395349">
                <a:moveTo>
                  <a:pt x="0" y="0"/>
                </a:moveTo>
                <a:lnTo>
                  <a:pt x="5897912" y="0"/>
                </a:lnTo>
                <a:lnTo>
                  <a:pt x="5897912" y="4395349"/>
                </a:lnTo>
                <a:lnTo>
                  <a:pt x="0" y="43953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892" r="-589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18494" y="3042633"/>
            <a:ext cx="5969506" cy="4443754"/>
          </a:xfrm>
          <a:custGeom>
            <a:avLst/>
            <a:gdLst/>
            <a:ahLst/>
            <a:cxnLst/>
            <a:rect l="l" t="t" r="r" b="b"/>
            <a:pathLst>
              <a:path w="5969506" h="4443754">
                <a:moveTo>
                  <a:pt x="0" y="0"/>
                </a:moveTo>
                <a:lnTo>
                  <a:pt x="5969506" y="0"/>
                </a:lnTo>
                <a:lnTo>
                  <a:pt x="5969506" y="4443754"/>
                </a:lnTo>
                <a:lnTo>
                  <a:pt x="0" y="44437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830" r="-583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569237" y="9080121"/>
            <a:ext cx="7145108" cy="384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78"/>
              </a:lnSpc>
            </a:pPr>
            <a:r>
              <a:rPr lang="en-US" sz="2758">
                <a:solidFill>
                  <a:srgbClr val="6E152E"/>
                </a:solidFill>
                <a:latin typeface="Montserrat Semi-Bold"/>
              </a:rPr>
              <a:t>DEVELACIÓN DE BILLETE DE LOTERÍA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336280" y="3132583"/>
            <a:ext cx="8923020" cy="1843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>
                <a:solidFill>
                  <a:srgbClr val="6E152E"/>
                </a:solidFill>
                <a:latin typeface="Montserrat Semi-Bold"/>
              </a:rPr>
              <a:t>CONMEMORACIÓN 15 ANIVERSARIO </a:t>
            </a:r>
          </a:p>
        </p:txBody>
      </p:sp>
      <p:sp>
        <p:nvSpPr>
          <p:cNvPr id="4" name="Freeform 4"/>
          <p:cNvSpPr/>
          <p:nvPr/>
        </p:nvSpPr>
        <p:spPr>
          <a:xfrm>
            <a:off x="7276749" y="422533"/>
            <a:ext cx="9126286" cy="1072339"/>
          </a:xfrm>
          <a:custGeom>
            <a:avLst/>
            <a:gdLst/>
            <a:ahLst/>
            <a:cxnLst/>
            <a:rect l="l" t="t" r="r" b="b"/>
            <a:pathLst>
              <a:path w="9126286" h="1072339">
                <a:moveTo>
                  <a:pt x="0" y="0"/>
                </a:moveTo>
                <a:lnTo>
                  <a:pt x="9126286" y="0"/>
                </a:lnTo>
                <a:lnTo>
                  <a:pt x="9126286" y="1072339"/>
                </a:lnTo>
                <a:lnTo>
                  <a:pt x="0" y="1072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2258" y="459973"/>
            <a:ext cx="5927756" cy="3951837"/>
          </a:xfrm>
          <a:custGeom>
            <a:avLst/>
            <a:gdLst/>
            <a:ahLst/>
            <a:cxnLst/>
            <a:rect l="l" t="t" r="r" b="b"/>
            <a:pathLst>
              <a:path w="5927756" h="3951837">
                <a:moveTo>
                  <a:pt x="0" y="0"/>
                </a:moveTo>
                <a:lnTo>
                  <a:pt x="5927756" y="0"/>
                </a:lnTo>
                <a:lnTo>
                  <a:pt x="5927756" y="3951838"/>
                </a:lnTo>
                <a:lnTo>
                  <a:pt x="0" y="3951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80471" y="459973"/>
            <a:ext cx="5927756" cy="3951837"/>
          </a:xfrm>
          <a:custGeom>
            <a:avLst/>
            <a:gdLst/>
            <a:ahLst/>
            <a:cxnLst/>
            <a:rect l="l" t="t" r="r" b="b"/>
            <a:pathLst>
              <a:path w="5927756" h="3951837">
                <a:moveTo>
                  <a:pt x="0" y="0"/>
                </a:moveTo>
                <a:lnTo>
                  <a:pt x="5927756" y="0"/>
                </a:lnTo>
                <a:lnTo>
                  <a:pt x="5927756" y="3951838"/>
                </a:lnTo>
                <a:lnTo>
                  <a:pt x="0" y="3951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2715" y="4639611"/>
            <a:ext cx="5937299" cy="3958199"/>
          </a:xfrm>
          <a:custGeom>
            <a:avLst/>
            <a:gdLst/>
            <a:ahLst/>
            <a:cxnLst/>
            <a:rect l="l" t="t" r="r" b="b"/>
            <a:pathLst>
              <a:path w="5937299" h="3958199">
                <a:moveTo>
                  <a:pt x="0" y="0"/>
                </a:moveTo>
                <a:lnTo>
                  <a:pt x="5937299" y="0"/>
                </a:lnTo>
                <a:lnTo>
                  <a:pt x="5937299" y="3958199"/>
                </a:lnTo>
                <a:lnTo>
                  <a:pt x="0" y="39581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70928" y="4639611"/>
            <a:ext cx="5937299" cy="3958199"/>
          </a:xfrm>
          <a:custGeom>
            <a:avLst/>
            <a:gdLst/>
            <a:ahLst/>
            <a:cxnLst/>
            <a:rect l="l" t="t" r="r" b="b"/>
            <a:pathLst>
              <a:path w="5937299" h="3958199">
                <a:moveTo>
                  <a:pt x="0" y="0"/>
                </a:moveTo>
                <a:lnTo>
                  <a:pt x="5937299" y="0"/>
                </a:lnTo>
                <a:lnTo>
                  <a:pt x="5937299" y="3958199"/>
                </a:lnTo>
                <a:lnTo>
                  <a:pt x="0" y="39581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36827" y="2660511"/>
            <a:ext cx="5222379" cy="3958199"/>
          </a:xfrm>
          <a:custGeom>
            <a:avLst/>
            <a:gdLst/>
            <a:ahLst/>
            <a:cxnLst/>
            <a:rect l="l" t="t" r="r" b="b"/>
            <a:pathLst>
              <a:path w="5222379" h="3958199">
                <a:moveTo>
                  <a:pt x="0" y="0"/>
                </a:moveTo>
                <a:lnTo>
                  <a:pt x="5222379" y="0"/>
                </a:lnTo>
                <a:lnTo>
                  <a:pt x="5222379" y="3958199"/>
                </a:lnTo>
                <a:lnTo>
                  <a:pt x="0" y="39581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844" r="-684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45024" y="355199"/>
            <a:ext cx="5004657" cy="588047"/>
          </a:xfrm>
          <a:custGeom>
            <a:avLst/>
            <a:gdLst/>
            <a:ahLst/>
            <a:cxnLst/>
            <a:rect l="l" t="t" r="r" b="b"/>
            <a:pathLst>
              <a:path w="5004657" h="588047">
                <a:moveTo>
                  <a:pt x="0" y="0"/>
                </a:moveTo>
                <a:lnTo>
                  <a:pt x="5004657" y="0"/>
                </a:lnTo>
                <a:lnTo>
                  <a:pt x="5004657" y="588047"/>
                </a:lnTo>
                <a:lnTo>
                  <a:pt x="0" y="5880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569237" y="9080121"/>
            <a:ext cx="7145108" cy="384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78"/>
              </a:lnSpc>
            </a:pPr>
            <a:r>
              <a:rPr lang="en-US" sz="2758">
                <a:solidFill>
                  <a:srgbClr val="6E152E"/>
                </a:solidFill>
                <a:latin typeface="Montserrat Semi-Bold"/>
              </a:rPr>
              <a:t>CONMEMORACIÓN 15 ANIVERSARIO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336280" y="3132583"/>
            <a:ext cx="8923020" cy="1843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>
                <a:solidFill>
                  <a:srgbClr val="6E152E"/>
                </a:solidFill>
                <a:latin typeface="Montserrat Semi-Bold"/>
              </a:rPr>
              <a:t>REVISTA ORGULLO SPF</a:t>
            </a:r>
          </a:p>
        </p:txBody>
      </p:sp>
      <p:sp>
        <p:nvSpPr>
          <p:cNvPr id="4" name="Freeform 4"/>
          <p:cNvSpPr/>
          <p:nvPr/>
        </p:nvSpPr>
        <p:spPr>
          <a:xfrm>
            <a:off x="7276749" y="422533"/>
            <a:ext cx="9126286" cy="1072339"/>
          </a:xfrm>
          <a:custGeom>
            <a:avLst/>
            <a:gdLst/>
            <a:ahLst/>
            <a:cxnLst/>
            <a:rect l="l" t="t" r="r" b="b"/>
            <a:pathLst>
              <a:path w="9126286" h="1072339">
                <a:moveTo>
                  <a:pt x="0" y="0"/>
                </a:moveTo>
                <a:lnTo>
                  <a:pt x="9126286" y="0"/>
                </a:lnTo>
                <a:lnTo>
                  <a:pt x="9126286" y="1072339"/>
                </a:lnTo>
                <a:lnTo>
                  <a:pt x="0" y="1072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45024" y="355199"/>
            <a:ext cx="5004657" cy="588047"/>
          </a:xfrm>
          <a:custGeom>
            <a:avLst/>
            <a:gdLst/>
            <a:ahLst/>
            <a:cxnLst/>
            <a:rect l="l" t="t" r="r" b="b"/>
            <a:pathLst>
              <a:path w="5004657" h="588047">
                <a:moveTo>
                  <a:pt x="0" y="0"/>
                </a:moveTo>
                <a:lnTo>
                  <a:pt x="5004657" y="0"/>
                </a:lnTo>
                <a:lnTo>
                  <a:pt x="5004657" y="588047"/>
                </a:lnTo>
                <a:lnTo>
                  <a:pt x="0" y="588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1203667"/>
            <a:ext cx="5851560" cy="3298866"/>
          </a:xfrm>
          <a:custGeom>
            <a:avLst/>
            <a:gdLst/>
            <a:ahLst/>
            <a:cxnLst/>
            <a:rect l="l" t="t" r="r" b="b"/>
            <a:pathLst>
              <a:path w="5851560" h="3298866">
                <a:moveTo>
                  <a:pt x="0" y="0"/>
                </a:moveTo>
                <a:lnTo>
                  <a:pt x="5851560" y="0"/>
                </a:lnTo>
                <a:lnTo>
                  <a:pt x="5851560" y="3298866"/>
                </a:lnTo>
                <a:lnTo>
                  <a:pt x="0" y="3298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4773941"/>
            <a:ext cx="5851560" cy="3298866"/>
          </a:xfrm>
          <a:custGeom>
            <a:avLst/>
            <a:gdLst/>
            <a:ahLst/>
            <a:cxnLst/>
            <a:rect l="l" t="t" r="r" b="b"/>
            <a:pathLst>
              <a:path w="5851560" h="3298866">
                <a:moveTo>
                  <a:pt x="0" y="0"/>
                </a:moveTo>
                <a:lnTo>
                  <a:pt x="5851560" y="0"/>
                </a:lnTo>
                <a:lnTo>
                  <a:pt x="5851560" y="3298866"/>
                </a:lnTo>
                <a:lnTo>
                  <a:pt x="0" y="3298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290" b="-829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70777" y="1203667"/>
            <a:ext cx="5898771" cy="3313099"/>
          </a:xfrm>
          <a:custGeom>
            <a:avLst/>
            <a:gdLst/>
            <a:ahLst/>
            <a:cxnLst/>
            <a:rect l="l" t="t" r="r" b="b"/>
            <a:pathLst>
              <a:path w="5898771" h="3313099">
                <a:moveTo>
                  <a:pt x="0" y="0"/>
                </a:moveTo>
                <a:lnTo>
                  <a:pt x="5898772" y="0"/>
                </a:lnTo>
                <a:lnTo>
                  <a:pt x="5898772" y="3313099"/>
                </a:lnTo>
                <a:lnTo>
                  <a:pt x="0" y="33130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194614" y="4773941"/>
            <a:ext cx="5898771" cy="3313099"/>
          </a:xfrm>
          <a:custGeom>
            <a:avLst/>
            <a:gdLst/>
            <a:ahLst/>
            <a:cxnLst/>
            <a:rect l="l" t="t" r="r" b="b"/>
            <a:pathLst>
              <a:path w="5898771" h="3313099">
                <a:moveTo>
                  <a:pt x="0" y="0"/>
                </a:moveTo>
                <a:lnTo>
                  <a:pt x="5898772" y="0"/>
                </a:lnTo>
                <a:lnTo>
                  <a:pt x="5898772" y="3313099"/>
                </a:lnTo>
                <a:lnTo>
                  <a:pt x="0" y="33130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94" r="-1194" b="-2108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36415" y="1203667"/>
            <a:ext cx="5951585" cy="3313099"/>
          </a:xfrm>
          <a:custGeom>
            <a:avLst/>
            <a:gdLst/>
            <a:ahLst/>
            <a:cxnLst/>
            <a:rect l="l" t="t" r="r" b="b"/>
            <a:pathLst>
              <a:path w="5951585" h="3313099">
                <a:moveTo>
                  <a:pt x="0" y="0"/>
                </a:moveTo>
                <a:lnTo>
                  <a:pt x="5951585" y="0"/>
                </a:lnTo>
                <a:lnTo>
                  <a:pt x="5951585" y="3313099"/>
                </a:lnTo>
                <a:lnTo>
                  <a:pt x="0" y="33130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36415" y="4773941"/>
            <a:ext cx="5951585" cy="3313099"/>
          </a:xfrm>
          <a:custGeom>
            <a:avLst/>
            <a:gdLst/>
            <a:ahLst/>
            <a:cxnLst/>
            <a:rect l="l" t="t" r="r" b="b"/>
            <a:pathLst>
              <a:path w="5951585" h="3313099">
                <a:moveTo>
                  <a:pt x="0" y="0"/>
                </a:moveTo>
                <a:lnTo>
                  <a:pt x="5951585" y="0"/>
                </a:lnTo>
                <a:lnTo>
                  <a:pt x="5951585" y="3313099"/>
                </a:lnTo>
                <a:lnTo>
                  <a:pt x="0" y="33130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28" b="-428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569237" y="9080121"/>
            <a:ext cx="7145108" cy="384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78"/>
              </a:lnSpc>
            </a:pPr>
            <a:r>
              <a:rPr lang="en-US" sz="2758">
                <a:solidFill>
                  <a:srgbClr val="6E152E"/>
                </a:solidFill>
                <a:latin typeface="Montserrat Semi-Bold"/>
              </a:rPr>
              <a:t>REVISTA ORGULLO SPF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429516" y="4596460"/>
            <a:ext cx="9596236" cy="1265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5550">
                <a:solidFill>
                  <a:srgbClr val="6E152E"/>
                </a:solidFill>
                <a:latin typeface="Montserrat Semi-Bold"/>
              </a:rPr>
              <a:t>“SERVIMOS A LA PATRIA CON LEALTAD”</a:t>
            </a:r>
          </a:p>
        </p:txBody>
      </p:sp>
      <p:sp>
        <p:nvSpPr>
          <p:cNvPr id="4" name="Freeform 4"/>
          <p:cNvSpPr/>
          <p:nvPr/>
        </p:nvSpPr>
        <p:spPr>
          <a:xfrm>
            <a:off x="598706" y="8463387"/>
            <a:ext cx="10962332" cy="1288074"/>
          </a:xfrm>
          <a:custGeom>
            <a:avLst/>
            <a:gdLst/>
            <a:ahLst/>
            <a:cxnLst/>
            <a:rect l="l" t="t" r="r" b="b"/>
            <a:pathLst>
              <a:path w="10962332" h="1288074">
                <a:moveTo>
                  <a:pt x="0" y="0"/>
                </a:moveTo>
                <a:lnTo>
                  <a:pt x="10962331" y="0"/>
                </a:lnTo>
                <a:lnTo>
                  <a:pt x="10962331" y="1288074"/>
                </a:lnTo>
                <a:lnTo>
                  <a:pt x="0" y="1288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336280" y="2227708"/>
            <a:ext cx="8923020" cy="2748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>
                <a:solidFill>
                  <a:srgbClr val="6E152E"/>
                </a:solidFill>
                <a:latin typeface="Montserrat Semi-Bold"/>
              </a:rPr>
              <a:t>CAMPAÑA PERMANENTE DE RECLUTAMIENTO</a:t>
            </a:r>
          </a:p>
        </p:txBody>
      </p:sp>
      <p:sp>
        <p:nvSpPr>
          <p:cNvPr id="4" name="Freeform 4"/>
          <p:cNvSpPr/>
          <p:nvPr/>
        </p:nvSpPr>
        <p:spPr>
          <a:xfrm>
            <a:off x="7276749" y="422533"/>
            <a:ext cx="9126286" cy="1072339"/>
          </a:xfrm>
          <a:custGeom>
            <a:avLst/>
            <a:gdLst/>
            <a:ahLst/>
            <a:cxnLst/>
            <a:rect l="l" t="t" r="r" b="b"/>
            <a:pathLst>
              <a:path w="9126286" h="1072339">
                <a:moveTo>
                  <a:pt x="0" y="0"/>
                </a:moveTo>
                <a:lnTo>
                  <a:pt x="9126286" y="0"/>
                </a:lnTo>
                <a:lnTo>
                  <a:pt x="9126286" y="1072339"/>
                </a:lnTo>
                <a:lnTo>
                  <a:pt x="0" y="1072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45024" y="355199"/>
            <a:ext cx="5004657" cy="588047"/>
          </a:xfrm>
          <a:custGeom>
            <a:avLst/>
            <a:gdLst/>
            <a:ahLst/>
            <a:cxnLst/>
            <a:rect l="l" t="t" r="r" b="b"/>
            <a:pathLst>
              <a:path w="5004657" h="588047">
                <a:moveTo>
                  <a:pt x="0" y="0"/>
                </a:moveTo>
                <a:lnTo>
                  <a:pt x="5004657" y="0"/>
                </a:lnTo>
                <a:lnTo>
                  <a:pt x="5004657" y="588047"/>
                </a:lnTo>
                <a:lnTo>
                  <a:pt x="0" y="588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1890771"/>
            <a:ext cx="5892214" cy="5892214"/>
          </a:xfrm>
          <a:custGeom>
            <a:avLst/>
            <a:gdLst/>
            <a:ahLst/>
            <a:cxnLst/>
            <a:rect l="l" t="t" r="r" b="b"/>
            <a:pathLst>
              <a:path w="5892214" h="5892214">
                <a:moveTo>
                  <a:pt x="0" y="0"/>
                </a:moveTo>
                <a:lnTo>
                  <a:pt x="5892214" y="0"/>
                </a:lnTo>
                <a:lnTo>
                  <a:pt x="5892214" y="5892214"/>
                </a:lnTo>
                <a:lnTo>
                  <a:pt x="0" y="5892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95258" y="1890771"/>
            <a:ext cx="5892214" cy="5892214"/>
          </a:xfrm>
          <a:custGeom>
            <a:avLst/>
            <a:gdLst/>
            <a:ahLst/>
            <a:cxnLst/>
            <a:rect l="l" t="t" r="r" b="b"/>
            <a:pathLst>
              <a:path w="5892214" h="5892214">
                <a:moveTo>
                  <a:pt x="0" y="0"/>
                </a:moveTo>
                <a:lnTo>
                  <a:pt x="5892214" y="0"/>
                </a:lnTo>
                <a:lnTo>
                  <a:pt x="5892214" y="5892214"/>
                </a:lnTo>
                <a:lnTo>
                  <a:pt x="0" y="5892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95786" y="1890771"/>
            <a:ext cx="5892214" cy="5892214"/>
          </a:xfrm>
          <a:custGeom>
            <a:avLst/>
            <a:gdLst/>
            <a:ahLst/>
            <a:cxnLst/>
            <a:rect l="l" t="t" r="r" b="b"/>
            <a:pathLst>
              <a:path w="5892214" h="5892214">
                <a:moveTo>
                  <a:pt x="0" y="0"/>
                </a:moveTo>
                <a:lnTo>
                  <a:pt x="5892214" y="0"/>
                </a:lnTo>
                <a:lnTo>
                  <a:pt x="5892214" y="5892214"/>
                </a:lnTo>
                <a:lnTo>
                  <a:pt x="0" y="5892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428066" y="8711979"/>
            <a:ext cx="6190852" cy="756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78"/>
              </a:lnSpc>
            </a:pPr>
            <a:r>
              <a:rPr lang="en-US" sz="2758">
                <a:solidFill>
                  <a:srgbClr val="6E152E"/>
                </a:solidFill>
                <a:latin typeface="Montserrat Semi-Bold"/>
              </a:rPr>
              <a:t>CAMPAÑA PERMANENTE DE RECLUTAMIENTO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336280" y="2227708"/>
            <a:ext cx="8923020" cy="2748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>
                <a:solidFill>
                  <a:srgbClr val="6E152E"/>
                </a:solidFill>
                <a:latin typeface="Montserrat Semi-Bold"/>
              </a:rPr>
              <a:t>ACADEMIA DE CAPACITACIÓN Y FORMACIÓN</a:t>
            </a:r>
          </a:p>
        </p:txBody>
      </p:sp>
      <p:sp>
        <p:nvSpPr>
          <p:cNvPr id="4" name="Freeform 4"/>
          <p:cNvSpPr/>
          <p:nvPr/>
        </p:nvSpPr>
        <p:spPr>
          <a:xfrm>
            <a:off x="7276749" y="422533"/>
            <a:ext cx="9126286" cy="1072339"/>
          </a:xfrm>
          <a:custGeom>
            <a:avLst/>
            <a:gdLst/>
            <a:ahLst/>
            <a:cxnLst/>
            <a:rect l="l" t="t" r="r" b="b"/>
            <a:pathLst>
              <a:path w="9126286" h="1072339">
                <a:moveTo>
                  <a:pt x="0" y="0"/>
                </a:moveTo>
                <a:lnTo>
                  <a:pt x="9126286" y="0"/>
                </a:lnTo>
                <a:lnTo>
                  <a:pt x="9126286" y="1072339"/>
                </a:lnTo>
                <a:lnTo>
                  <a:pt x="0" y="1072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45024" y="355199"/>
            <a:ext cx="5004657" cy="588047"/>
          </a:xfrm>
          <a:custGeom>
            <a:avLst/>
            <a:gdLst/>
            <a:ahLst/>
            <a:cxnLst/>
            <a:rect l="l" t="t" r="r" b="b"/>
            <a:pathLst>
              <a:path w="5004657" h="588047">
                <a:moveTo>
                  <a:pt x="0" y="0"/>
                </a:moveTo>
                <a:lnTo>
                  <a:pt x="5004657" y="0"/>
                </a:lnTo>
                <a:lnTo>
                  <a:pt x="5004657" y="588047"/>
                </a:lnTo>
                <a:lnTo>
                  <a:pt x="0" y="588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428066" y="8711979"/>
            <a:ext cx="6190852" cy="756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78"/>
              </a:lnSpc>
            </a:pPr>
            <a:r>
              <a:rPr lang="en-US" sz="2758">
                <a:solidFill>
                  <a:srgbClr val="6E152E"/>
                </a:solidFill>
                <a:latin typeface="Montserrat Semi-Bold"/>
              </a:rPr>
              <a:t>ACADEMIA DE CAPACITACIÓN Y FORMACIÓN</a:t>
            </a:r>
          </a:p>
        </p:txBody>
      </p:sp>
      <p:sp>
        <p:nvSpPr>
          <p:cNvPr id="5" name="Freeform 5"/>
          <p:cNvSpPr/>
          <p:nvPr/>
        </p:nvSpPr>
        <p:spPr>
          <a:xfrm>
            <a:off x="422258" y="459973"/>
            <a:ext cx="5927756" cy="3951837"/>
          </a:xfrm>
          <a:custGeom>
            <a:avLst/>
            <a:gdLst/>
            <a:ahLst/>
            <a:cxnLst/>
            <a:rect l="l" t="t" r="r" b="b"/>
            <a:pathLst>
              <a:path w="5927756" h="3951837">
                <a:moveTo>
                  <a:pt x="0" y="0"/>
                </a:moveTo>
                <a:lnTo>
                  <a:pt x="5927756" y="0"/>
                </a:lnTo>
                <a:lnTo>
                  <a:pt x="5927756" y="3951838"/>
                </a:lnTo>
                <a:lnTo>
                  <a:pt x="0" y="3951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80471" y="459973"/>
            <a:ext cx="5927756" cy="3951837"/>
          </a:xfrm>
          <a:custGeom>
            <a:avLst/>
            <a:gdLst/>
            <a:ahLst/>
            <a:cxnLst/>
            <a:rect l="l" t="t" r="r" b="b"/>
            <a:pathLst>
              <a:path w="5927756" h="3951837">
                <a:moveTo>
                  <a:pt x="0" y="0"/>
                </a:moveTo>
                <a:lnTo>
                  <a:pt x="5927756" y="0"/>
                </a:lnTo>
                <a:lnTo>
                  <a:pt x="5927756" y="3951838"/>
                </a:lnTo>
                <a:lnTo>
                  <a:pt x="0" y="39518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2715" y="4639611"/>
            <a:ext cx="5937299" cy="3958199"/>
          </a:xfrm>
          <a:custGeom>
            <a:avLst/>
            <a:gdLst/>
            <a:ahLst/>
            <a:cxnLst/>
            <a:rect l="l" t="t" r="r" b="b"/>
            <a:pathLst>
              <a:path w="5937299" h="3958199">
                <a:moveTo>
                  <a:pt x="0" y="0"/>
                </a:moveTo>
                <a:lnTo>
                  <a:pt x="5937299" y="0"/>
                </a:lnTo>
                <a:lnTo>
                  <a:pt x="5937299" y="3958199"/>
                </a:lnTo>
                <a:lnTo>
                  <a:pt x="0" y="39581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870" r="-687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570928" y="4639611"/>
            <a:ext cx="5937299" cy="3958199"/>
          </a:xfrm>
          <a:custGeom>
            <a:avLst/>
            <a:gdLst/>
            <a:ahLst/>
            <a:cxnLst/>
            <a:rect l="l" t="t" r="r" b="b"/>
            <a:pathLst>
              <a:path w="5937299" h="3958199">
                <a:moveTo>
                  <a:pt x="0" y="0"/>
                </a:moveTo>
                <a:lnTo>
                  <a:pt x="5937299" y="0"/>
                </a:lnTo>
                <a:lnTo>
                  <a:pt x="5937299" y="3958199"/>
                </a:lnTo>
                <a:lnTo>
                  <a:pt x="0" y="39581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736827" y="2660511"/>
            <a:ext cx="5222379" cy="3958199"/>
          </a:xfrm>
          <a:custGeom>
            <a:avLst/>
            <a:gdLst/>
            <a:ahLst/>
            <a:cxnLst/>
            <a:rect l="l" t="t" r="r" b="b"/>
            <a:pathLst>
              <a:path w="5222379" h="3958199">
                <a:moveTo>
                  <a:pt x="0" y="0"/>
                </a:moveTo>
                <a:lnTo>
                  <a:pt x="5222379" y="0"/>
                </a:lnTo>
                <a:lnTo>
                  <a:pt x="5222379" y="3958199"/>
                </a:lnTo>
                <a:lnTo>
                  <a:pt x="0" y="39581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844" r="-6844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681970" y="1873880"/>
            <a:ext cx="8864591" cy="3102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2"/>
              </a:lnSpc>
            </a:pPr>
            <a:r>
              <a:rPr lang="en-US" sz="5622">
                <a:solidFill>
                  <a:srgbClr val="6E152E"/>
                </a:solidFill>
                <a:latin typeface="Montserrat Semi-Bold"/>
              </a:rPr>
              <a:t>CAPACITACIÓN Y ACTUALIZACIÓN DE PERSONAL EN ANÁLISIS DE RIESGO</a:t>
            </a:r>
          </a:p>
        </p:txBody>
      </p:sp>
      <p:sp>
        <p:nvSpPr>
          <p:cNvPr id="4" name="Freeform 4"/>
          <p:cNvSpPr/>
          <p:nvPr/>
        </p:nvSpPr>
        <p:spPr>
          <a:xfrm>
            <a:off x="7276749" y="422533"/>
            <a:ext cx="9126286" cy="1072339"/>
          </a:xfrm>
          <a:custGeom>
            <a:avLst/>
            <a:gdLst/>
            <a:ahLst/>
            <a:cxnLst/>
            <a:rect l="l" t="t" r="r" b="b"/>
            <a:pathLst>
              <a:path w="9126286" h="1072339">
                <a:moveTo>
                  <a:pt x="0" y="0"/>
                </a:moveTo>
                <a:lnTo>
                  <a:pt x="9126286" y="0"/>
                </a:lnTo>
                <a:lnTo>
                  <a:pt x="9126286" y="1072339"/>
                </a:lnTo>
                <a:lnTo>
                  <a:pt x="0" y="1072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45024" y="355199"/>
            <a:ext cx="5004657" cy="588047"/>
          </a:xfrm>
          <a:custGeom>
            <a:avLst/>
            <a:gdLst/>
            <a:ahLst/>
            <a:cxnLst/>
            <a:rect l="l" t="t" r="r" b="b"/>
            <a:pathLst>
              <a:path w="5004657" h="588047">
                <a:moveTo>
                  <a:pt x="0" y="0"/>
                </a:moveTo>
                <a:lnTo>
                  <a:pt x="5004657" y="0"/>
                </a:lnTo>
                <a:lnTo>
                  <a:pt x="5004657" y="588047"/>
                </a:lnTo>
                <a:lnTo>
                  <a:pt x="0" y="588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3042633"/>
            <a:ext cx="5860465" cy="4395349"/>
          </a:xfrm>
          <a:custGeom>
            <a:avLst/>
            <a:gdLst/>
            <a:ahLst/>
            <a:cxnLst/>
            <a:rect l="l" t="t" r="r" b="b"/>
            <a:pathLst>
              <a:path w="5860465" h="4395349">
                <a:moveTo>
                  <a:pt x="0" y="0"/>
                </a:moveTo>
                <a:lnTo>
                  <a:pt x="5860465" y="0"/>
                </a:lnTo>
                <a:lnTo>
                  <a:pt x="5860465" y="4395349"/>
                </a:lnTo>
                <a:lnTo>
                  <a:pt x="0" y="43953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1592" y="3028591"/>
            <a:ext cx="5897912" cy="4409392"/>
          </a:xfrm>
          <a:custGeom>
            <a:avLst/>
            <a:gdLst/>
            <a:ahLst/>
            <a:cxnLst/>
            <a:rect l="l" t="t" r="r" b="b"/>
            <a:pathLst>
              <a:path w="5897912" h="4409392">
                <a:moveTo>
                  <a:pt x="0" y="0"/>
                </a:moveTo>
                <a:lnTo>
                  <a:pt x="5897912" y="0"/>
                </a:lnTo>
                <a:lnTo>
                  <a:pt x="5897912" y="4409391"/>
                </a:lnTo>
                <a:lnTo>
                  <a:pt x="0" y="44093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932" t="-32034" b="-31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18494" y="3042633"/>
            <a:ext cx="5969506" cy="4443754"/>
          </a:xfrm>
          <a:custGeom>
            <a:avLst/>
            <a:gdLst/>
            <a:ahLst/>
            <a:cxnLst/>
            <a:rect l="l" t="t" r="r" b="b"/>
            <a:pathLst>
              <a:path w="5969506" h="4443754">
                <a:moveTo>
                  <a:pt x="0" y="0"/>
                </a:moveTo>
                <a:lnTo>
                  <a:pt x="5969506" y="0"/>
                </a:lnTo>
                <a:lnTo>
                  <a:pt x="5969506" y="4443754"/>
                </a:lnTo>
                <a:lnTo>
                  <a:pt x="0" y="44437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75" b="-375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25705" y="8711979"/>
            <a:ext cx="7393214" cy="756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78"/>
              </a:lnSpc>
            </a:pPr>
            <a:r>
              <a:rPr lang="en-US" sz="2758">
                <a:solidFill>
                  <a:srgbClr val="6E152E"/>
                </a:solidFill>
                <a:latin typeface="Montserrat Semi-Bold"/>
              </a:rPr>
              <a:t>CAPACITACIÓN Y ACTUALIZACIÓN DE PERSONAL EN ANÁLISIS DE RIESGO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336280" y="3132583"/>
            <a:ext cx="8923020" cy="1843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>
                <a:solidFill>
                  <a:srgbClr val="6E152E"/>
                </a:solidFill>
                <a:latin typeface="Montserrat Semi-Bold"/>
              </a:rPr>
              <a:t>CONMEMORACIÓNDÍA NARANJA</a:t>
            </a:r>
          </a:p>
        </p:txBody>
      </p:sp>
      <p:sp>
        <p:nvSpPr>
          <p:cNvPr id="4" name="Freeform 4"/>
          <p:cNvSpPr/>
          <p:nvPr/>
        </p:nvSpPr>
        <p:spPr>
          <a:xfrm>
            <a:off x="7276749" y="422533"/>
            <a:ext cx="9126286" cy="1072339"/>
          </a:xfrm>
          <a:custGeom>
            <a:avLst/>
            <a:gdLst/>
            <a:ahLst/>
            <a:cxnLst/>
            <a:rect l="l" t="t" r="r" b="b"/>
            <a:pathLst>
              <a:path w="9126286" h="1072339">
                <a:moveTo>
                  <a:pt x="0" y="0"/>
                </a:moveTo>
                <a:lnTo>
                  <a:pt x="9126286" y="0"/>
                </a:lnTo>
                <a:lnTo>
                  <a:pt x="9126286" y="1072339"/>
                </a:lnTo>
                <a:lnTo>
                  <a:pt x="0" y="1072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45024" y="355199"/>
            <a:ext cx="5004657" cy="588047"/>
          </a:xfrm>
          <a:custGeom>
            <a:avLst/>
            <a:gdLst/>
            <a:ahLst/>
            <a:cxnLst/>
            <a:rect l="l" t="t" r="r" b="b"/>
            <a:pathLst>
              <a:path w="5004657" h="588047">
                <a:moveTo>
                  <a:pt x="0" y="0"/>
                </a:moveTo>
                <a:lnTo>
                  <a:pt x="5004657" y="0"/>
                </a:lnTo>
                <a:lnTo>
                  <a:pt x="5004657" y="588047"/>
                </a:lnTo>
                <a:lnTo>
                  <a:pt x="0" y="588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3042633"/>
            <a:ext cx="5860465" cy="4395349"/>
          </a:xfrm>
          <a:custGeom>
            <a:avLst/>
            <a:gdLst/>
            <a:ahLst/>
            <a:cxnLst/>
            <a:rect l="l" t="t" r="r" b="b"/>
            <a:pathLst>
              <a:path w="5860465" h="4395349">
                <a:moveTo>
                  <a:pt x="0" y="0"/>
                </a:moveTo>
                <a:lnTo>
                  <a:pt x="5860465" y="0"/>
                </a:lnTo>
                <a:lnTo>
                  <a:pt x="5860465" y="4395349"/>
                </a:lnTo>
                <a:lnTo>
                  <a:pt x="0" y="43953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1592" y="3042633"/>
            <a:ext cx="5897912" cy="4395349"/>
          </a:xfrm>
          <a:custGeom>
            <a:avLst/>
            <a:gdLst/>
            <a:ahLst/>
            <a:cxnLst/>
            <a:rect l="l" t="t" r="r" b="b"/>
            <a:pathLst>
              <a:path w="5897912" h="4395349">
                <a:moveTo>
                  <a:pt x="0" y="0"/>
                </a:moveTo>
                <a:lnTo>
                  <a:pt x="5897912" y="0"/>
                </a:lnTo>
                <a:lnTo>
                  <a:pt x="5897912" y="4395349"/>
                </a:lnTo>
                <a:lnTo>
                  <a:pt x="0" y="43953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18494" y="3042633"/>
            <a:ext cx="5969506" cy="4443754"/>
          </a:xfrm>
          <a:custGeom>
            <a:avLst/>
            <a:gdLst/>
            <a:ahLst/>
            <a:cxnLst/>
            <a:rect l="l" t="t" r="r" b="b"/>
            <a:pathLst>
              <a:path w="5969506" h="4443754">
                <a:moveTo>
                  <a:pt x="0" y="0"/>
                </a:moveTo>
                <a:lnTo>
                  <a:pt x="5969506" y="0"/>
                </a:lnTo>
                <a:lnTo>
                  <a:pt x="5969506" y="4443754"/>
                </a:lnTo>
                <a:lnTo>
                  <a:pt x="0" y="44437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428066" y="9083454"/>
            <a:ext cx="6190852" cy="384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78"/>
              </a:lnSpc>
            </a:pPr>
            <a:r>
              <a:rPr lang="en-US" sz="2758">
                <a:solidFill>
                  <a:srgbClr val="6E152E"/>
                </a:solidFill>
                <a:latin typeface="Montserrat Semi-Bold"/>
              </a:rPr>
              <a:t>CONMEMORACIÓNDÍA NARANJA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</Words>
  <Application>Microsoft Office PowerPoint</Application>
  <PresentationFormat>Personalizado</PresentationFormat>
  <Paragraphs>25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Montserrat Semi-Bold</vt:lpstr>
      <vt:lpstr>Calibri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Política de Transparencia 2024</dc:title>
  <dc:creator>Rebeca Odila Zarco Gutierrez</dc:creator>
  <cp:lastModifiedBy>Rebeca Odila Zarco Gutierrez</cp:lastModifiedBy>
  <cp:revision>2</cp:revision>
  <dcterms:created xsi:type="dcterms:W3CDTF">2006-08-16T00:00:00Z</dcterms:created>
  <dcterms:modified xsi:type="dcterms:W3CDTF">2024-02-16T16:47:39Z</dcterms:modified>
  <dc:identifier>DAF8COTKu04</dc:identifier>
</cp:coreProperties>
</file>